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Macro Mod Analytics · Europe + USA · edition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Connecting data.
Creating insight.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One macro suite from the Eurostat catalogue to Semafor, MADS scenarios and a publication-ready report — 34+1 countries, six languages of control.</a:t>
            </a:r>
          </a:p>
        </p:txBody>
      </p:sp>
      <p:pic>
        <p:nvPicPr>
          <p:cNvPr id="7" name="Picture 6" descr="brand_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796" y="1572768"/>
            <a:ext cx="6397927" cy="4754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02 · 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What we will show — click to jump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Arrows / space = slide. O = map of all slides. F = fullscreen. D = start the 90-second demo.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03 · Hook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Macro data exist. The working flow usually does not.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Classic portal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Eurostat, ECB, OECD, AMECO: excellent sources — but they remain a catalogue, a table or a static dashboard. The analyst still glues Excel together.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Terminal / news flow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Bloomberg and similar tools give market speed. They rarely give a MIP↔macro bridge, Semafor and a reproducible comprehensive report for country X.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MMA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Pipeline: optimise the cube → build the table and chart → read the ready-made indicator set → diagnose the regime → scenario → report / policy brief.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04 · Numbers that stick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The suite in one breath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HR + EN reports and manuals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Manuals and reports in the author’s home language and in universal EN — the same content, two readers.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Offline-first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M3/M4/publications run from a local RDS/CSV. The live API is a refresh, not a condition for the briefing.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Model honesty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Semafor ≠ Commission MIP assessment. MADS ≠ official forecast. Relative ≠ absolute.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4/45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05 · Why this is not “another dashboard”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What MMA does differently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5/45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06 · Coverage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34+1 countries · Europe and a USA reference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The same working language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EU27, EFTA, part of the Western Balkans and Turkey — plus the USA as a reference economy (FRED/WB routing). HICP is not converted 1:1 into CPI.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6/45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07 · Languages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Six languages of control · reports and manuals in two languages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551383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529437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Control layer = 6 languages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same navigation, localised buttons, help radio and SUITE bar. A correspondent in Madrid and a student in Zagreb see the same suite in their interface language.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53328" y="1078992"/>
            <a:ext cx="551383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63056" y="1170432"/>
            <a:ext cx="529437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Reports and manuals = HR + EN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User manuals and reports in the author’s home language (HR) and in EN as the universally recognised language of institutions, reviewers and media.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7/45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08 · Two tracks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Free exploration and a ready-made macro overview — side by side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551383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529437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Track A — free exploration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M1: catalogue, geo/time filter, Load Optimized · M2 Fetcher + Pivot → Final Tables · Viz: Basic, Map, Sankey/Treemap, Stats · For a seminar, a paper, an ad-hoc brief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53328" y="1078992"/>
            <a:ext cx="551383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63056" y="1170432"/>
            <a:ext cx="529437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Track B — ready-made macro overview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M3: 8 sectors + relative EU27=100 · M4: 9 analytical blocks, Semafor, Compare · M6 MADS: scenarios after the alarm · M5: LATEST HTML/PDF catalogue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8/45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09 · Home · suite landing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Command centre, not analysis</a:t>
            </a:r>
          </a:p>
        </p:txBody>
      </p:sp>
      <p:pic>
        <p:nvPicPr>
          <p:cNvPr id="6" name="Picture 5" descr="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What you see in 10 seconds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SUITE bar — the same 7 buttons (Home + M1–M6) in every module · CTA M1–M6 and Refresh reports · EU27 KPIs: GDP, HICP inflation, unemployment · Source status (Eurostat: Offline / Live)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9/45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10 · M1 Data Explorer · landing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Optimising the cube before load</a:t>
            </a:r>
          </a:p>
        </p:txBody>
      </p:sp>
      <p:pic>
        <p:nvPicPr>
          <p:cNvPr id="6" name="Picture 5" descr="m1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Why this is distinctive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 classic Eurostat download pulls too large a cube. M1 forces the filter before the API/cache load — geo, time, frequency.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10/45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11 · M2 Data Hub · landing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Tables you can defend</a:t>
            </a:r>
          </a:p>
        </p:txBody>
      </p:sp>
      <p:pic>
        <p:nvPicPr>
          <p:cNvPr id="6" name="Picture 5" descr="m2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Three doors of the hub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Data Fetcher — dimensions, filters, cache, Final Tables · Pivot Table — drag &amp; drop builder and export · Visualization &amp; Analysis — 5 tools in one workspace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11/45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12 · Charts for macro · Visualization &amp;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From a line to a stock–flow Sankey</a:t>
            </a:r>
          </a:p>
        </p:txBody>
      </p:sp>
      <p:pic>
        <p:nvPicPr>
          <p:cNvPr id="6" name="Picture 5" descr="m2_viz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Five tools in one workspace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Basic Charts — 10 types (line, bar, stacked, combined, area, scatter, box, histogram, pie/donut/sunburst, step) · Advanced Charts — 8 types (decomposition, Treemap, Sankey, Chord, Variwide, Radar, Dumbbell, Lorenz) · Europe Map Charts · Load Data &amp; Filtering · Statistical Analysis and Projections.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12/45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13 · Charts · basic 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The types macro actually asks for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Why these types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Dual axis — the level and the rate are not the same order of magnitude; without a right axis inflation vanishes into the index · Stacked — growth is not a number, it is a sum of contributions; you see at once whether consumption or net exports carry it · Histogram — the average wage can lie; the distribution shows where the mass sits · Two-level pie/sunburst — the aggregate and its accounts in one frame, click to go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13/45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14 · Charts · advanced 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Advanced types — for processes, not for pictures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Variwide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 ranking without the cheat: Luxembourg and Germany are not the same “one bar”. Width carries population or GDP, height the per-capita indicator.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Decomposition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STL or classical, additive or multiplicative, frequency 4 / 12 / 52. Separates season from signal before a conclusion about trend.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Chord and Sankey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Sankey for directed flow, Chord for mutual relations (trade, exposures). Both are in Advanced Charts and in the manual.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Time heatmap + the rest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Year × month reveals a seasonal rhythm a line conceals. Plus: Treemap, Radar, Dumbbell, Lorenz. The heatmap here is illustrative only — it is not a catalogue type in Advanced.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14/45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15 · EU map and statistical tools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Europe’s map and statistics in the same workspace</a:t>
            </a:r>
          </a:p>
        </p:txBody>
      </p:sp>
      <p:pic>
        <p:nvPicPr>
          <p:cNvPr id="6" name="Picture 5" descr="m2_sta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700" y="1078992"/>
            <a:ext cx="5752119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15/45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16 · Innovation · smart chart recommendation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The engine ranks the chart type against your table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Load Data &amp; Filtering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After you pick a file, the Chart Examples toggle draws mini-models (small Plotly charts) for recommended types — a % score, TOP PICK, Use chart / Apply Top Pick.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Basic Charts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same ranking engine: cards with rank, probability 0–100, a reason and an AI insight. No mini chart-models — here it is rank, not preview.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Advanced Charts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same mechanism for Treemap, Sankey, Chord, decomposition… Apply Top Pick applies the type and mapping. Mini drawings stay on Load Data only.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16/45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17 · Live Sankey — pipeline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How value flows through the suite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Interactive: hover the flows. A pedagogical map of the suite, not a MIP assessment.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17/45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18 · M3 Top Indicators · landing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Eight sectors + relative EU27=100</a:t>
            </a:r>
          </a:p>
        </p:txBody>
      </p:sp>
      <p:pic>
        <p:nvPicPr>
          <p:cNvPr id="6" name="Picture 5" descr="m3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What the user chooses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M3 does not give a composite alarm. When you need “is it red?”, you go to M4.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18/45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19 · Interactive · M3 sunburst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Click a sector — the indicators open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First level = 8 M3 macro groups (selection subtabs). Second level = series. Click to zoom in, click the centre to return.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19/45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20 · M4 Premium Macro · landing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Diagnosis, not another scoreboard</a:t>
            </a:r>
          </a:p>
        </p:txBody>
      </p:sp>
      <p:pic>
        <p:nvPicPr>
          <p:cNvPr id="6" name="Picture 5" descr="m4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Read-first rule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Semafor is a reading map, not an automatic decision and not a Commission MIP assessment.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20/45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21 · Interactive · M4 sunburst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Chapters and tools (workspace subtabs)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First level = analytical blocks. Second = tools the analyst opens as tabs after Run.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21/45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22 · Semafor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Red is not a verdict. It is a reading priority.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For a cabinet and a newsroom: “MMA signals tension in …; the detail is in chapter …”.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1208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Red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Tension that deserves an owning chapter: fiscal NGT gap, monetary mismatch, macro-risk board, nowcast pulse. Go there first.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8808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88536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Yellow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Qualifiers: inflation (persistence), labour market, FCI / credit-housing cycle. Rule: do not push yellow into red while you are correcting red.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46136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55864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Green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Not “everything is fine forever”. It is the absence of an alarm in that column — you still read relative M3.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22/45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23 · M6 · MADS · landing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MADS DSGE Model — scenarios, not a forecast</a:t>
            </a:r>
          </a:p>
        </p:txBody>
      </p:sp>
      <p:pic>
        <p:nvPicPr>
          <p:cNvPr id="6" name="Picture 5" descr="m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What MADS is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 New Keynesian DSGE scaffold (households, firms / Calvo, fiscal, Taylor, external sector) — a DSGE-lite model inside the same suite, calibrated from M3/M4 data.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23/45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24 · M6 · model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Five blocks and calibration from the suite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Households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Consumption, saving, labour — Euler and labour supply.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Firms / Calvo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Sticky prices, mark-ups, cost pass-through into inflation.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Fiscal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Expenditure, taxes, debt and debt dynamics (NGT layer).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Monetary / Taylor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Interest-rate reaction to inflation and the output gap.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78808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88536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External sector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Exports/imports, competitiveness, CA and NIIP.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46136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55864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Calibration, not invention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M3/M4 data enter the calibration table (pillar). Scenarios and policy-mix timing are tied to the start quarter (start_q), so a shock can be dated, not merely “switched on”.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24/45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25 · M6 · interactive · scenarios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Click a shock family — the instruments open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Two kinds: M4-recommended packages (tied to the red Semafor column, MIP and MMA variant) and free / custom what-ifs in the parameter editor.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25/45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26 · M6 · result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Δ vs Baseline — Croatia example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Positive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Competitiveness +0.79% GDP; external rebalancing +0.42–0.44%.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Almost neutral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Monetary normalisation +0.11% GDP, but +0.68 p.p. on rates.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Short-run cost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Fiscal debt adjustment −1.69%; composition −0.88%.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Trade-off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Credit de-leveraging: debt −9.47%, but GDP −0.36%.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26/45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27 · M6 · limits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What MADS is not — and why that builds trust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Not an official forecast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banner sits in the UI itself: educational / rough what-if model. No institutional projection, no obligation.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Not a MIP assessment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MIP and MMA package variants exist in parallel, but the imbalance assessment is the Commission’s, not MADS.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Not an institutional recommendation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result is a Δ path under assumptions the user sees and can change — with AI Insight as a reading aid.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Output from M6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Δ vs Baseline for Y, u, π, CA, debt and NIIP · Scenario Ranking · short MADS report · policy brief M3→M6 · PPTX brief deck.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78808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88536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Why this is an advantage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 serious user does not want a tool that claims too much. They want a tool that says exactly how far it holds — and can then be cited.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27/45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28 · Publications · M5 Reports &amp; News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From analysis to an artefact you can send</a:t>
            </a:r>
          </a:p>
        </p:txBody>
      </p:sp>
      <p:pic>
        <p:nvPicPr>
          <p:cNvPr id="6" name="Picture 5" descr="m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700" y="1078992"/>
            <a:ext cx="5752119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28/45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29 · Demo · 90 seconds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Country X in 90 seconds — from data to a recommendation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Six steps of 15 seconds. The same path an analyst actually walks: input data → ready-made indicators → premium tools → Semafor → scenario test → non-binding recommendations. Example: Croatia, policy brief M3→M6.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1208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Modules the demo touches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8808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88536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What the viewer gets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One diagnosis, one tested response and one document — no manual stitching of sources, no Excel between steps.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46136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55864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What the demo does not promise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Not a forecast and not an institutional assessment. All numbers are an illustrative MADS output for HR, marked as working and non-binding.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29/45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30 · Demo · input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First question: which sample are we even looking at?</a:t>
            </a:r>
          </a:p>
        </p:txBody>
      </p:sp>
      <p:pic>
        <p:nvPicPr>
          <p:cNvPr id="6" name="Picture 5" descr="m1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What happens in 15 seconds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Select country X and the period — filter before load · Catalogue ~12,251 datasets; only the needed cube is taken · For a standing review: the offline snapshot (RDS/CSV) is already ready · Sources by series: Eurostat, ECB, and for NON-EU a proxy (WB, ONS, FRED)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30/45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31 · Demo · M3 Top Indicators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Where country X misses the target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GDP YoY 2.4%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Target &gt; 2.5% — a slowdown, below the reference dynamic.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HICP 3.6%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Target &lt; 2.5% — persistent inflationary pressure.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Unemployment 5.1%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Target &lt; 4.5% — a mild rise versus the previous quarter.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Nowcast pulse −0.37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Target &gt; 0 — a contraction signal for activity.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31/45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32 · Demo · M4 premium tools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Why this is happening — the mechanism, not a slogan</a:t>
            </a:r>
          </a:p>
        </p:txBody>
      </p:sp>
      <p:pic>
        <p:nvPicPr>
          <p:cNvPr id="6" name="Picture 5" descr="m4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Three chapters that open for this case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Fiscal → NGT &amp; vulnerability, debt dynamics, CAB/CAPB: gap 2.54 p.p. · Monetary → Taylor / NGT and transmission: mismatch −4.16 p.p. · Credit / FCI → housing cycle and credit gap: FCI 0.31, housing segment mixed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32/45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33 · Demo · Semafor identification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Semafor for country X: three red, three yellow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Red → which scenario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fiscal gap opens MIP debt adjustment and MMA expenditure composition. The monetary mismatch opens normalisation and a Taylor tilt.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Yellow → what is protected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Inflation, the labour market and FCI are constraints, not the target of the measure. Every tested package is also checked on their direction.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Green → what you build on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 positive competitiveness trend becomes the counterweight to the short-run cost of consolidation.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33/45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34 · Demo · answering Semafor through scenarios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M6 MADS: we test a response, we do not guess the future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What is tested for the red fiscal column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Two packages from the M4 recommendation — the MIP variant (debt adjustment) and the MMA variant (expenditure composition). Same model, same horizon, different dose.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34/45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35 · Demo · non-binding recommendations for country 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Output: four messages you can send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Prioritise competitiveness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only package with a clearly positive effect (+0.79% GDP) — structural reforms, productivity, export quality.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Phase fiscal consolidation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Necessary for sustainability, but spread over time and protect investment so the slowdown is not deepened.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Protect financial conditions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Do not loosen FCI too fast; macroprudential monitoring of the housing segment and the credit cycle.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Watch inflation expectations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Alignment of wages and productivity; avoid measures that further strengthen aggregate demand.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78808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88536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Artefacts from the same flow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Comprehensive/sector report, MADS report, policy brief M3→M6 and PPTX brief deck — HR and 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46136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55864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Document status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“Working, non-binding summary (MADS)”. That is how it stands in the generated brief — no pretence that it is an official forecast.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35/45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36 · Audience · students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From catalogue to a seminar chart in 10 minutes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 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MMA is not a textbook. It is a laboratory in which you see how a series becomes an argument.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36/45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37 · Audience ·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Reproducibility and peer context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Code and cache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Dataset code, filters, Final Table name, offline snapshot — the work can be repeated a week later.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EU27=100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relative layer prevents a false comparison of absolute rates across different development levels.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Model limits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ARIMA/ETS and MADS are explicitly not an official forecast. A paper cites the tool as diagnostics.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Scenario analysis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MADS calibration and Scenario Ranking give a transparent frame for the robustness of the story.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37/45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38 · Audience · media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Newsroom speed, source discipline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 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 specialised economics desk gets a pack with a disclaimer, not a screenshot without context.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38/45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39 · Audience · government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15 minutes to a message — without false authority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Flow for a cabinet / ministry / central bank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same flow for 34+1 jurisdictions — a comparable language across ministries and central banks.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39/45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40 · Other users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Who else benefits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Think-tank / NGO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Compare radar + relative indicators for a peer narrative (V4, CEI, EA).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Consultants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same pack for 34 countries: fast screening then a deep chapter only where hours are needed.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IFI / donors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USA + EU + candidates in one working language; explicit sources by series.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Operators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START_SUITE, weekly/fortnightly production release, gold QA, LATEST catalogue.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40/45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41 · SWOT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MMA’s position among tools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Strengths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The whole chain through to publication, including its own scenario model and smart chart recommendation. 6 UI languages. Reports and manuals in HR and EN. Offline-first. Honest disclaimer. Sankey and Semafor as its own language.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Weaknesses (by design)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Not a tick-by-tick terminal. Not the Commission’s official database. MADS is DSGE-lite, not institutional QUEST. That is a conscious limit, not a bug.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Opportunities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Faculties, newsrooms, cabinets and think-tanks in 34+1 countries that need the same briefing language — without pretending to be Bloomberg or Eurostat.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Threats / substitution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 portal + Excel is still “enough” if the user does not see the value of the narrative. That is why the brief and the deck exist: so the end of the chain is visible.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41/45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42 · USP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Why MMA is hard to replace with a portal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One language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From cube filters to Semafor and scenarios — the same countries, the same sources, the same disclaimer.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Diagnosis + artefact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 dashboard that does not produce a PDF/brief remains a screen. MMA finishes with a publication.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Scenario in-house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Few dashboards have their own DSGE-lite layer tied to an alarm from the same system.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Model honesty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Semafor ≠ MIP. MADS ≠ forecast. Relative ≠ absolute.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78808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88536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Smart chart recommendation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Rank 0–100 and TOP PICK from table shape; mini-models on Load Data, rank without drawings in Basic/Advanced.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42/45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43 · Documentation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A manual that follows the product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A single user handbook — HR then EN — with original Home and module covers, plus embedded M1–M4 and MADS manuals.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57276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1208" y="166420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HR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MMA_SUITE_KORISNICKI_MANUAL.html — author’s language, operational detail.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8808" y="157276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88536" y="166420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EN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MMA_SUITE_USER_MANUAL_EN.html — for international users, reviewers, partners.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46136" y="157276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55864" y="166420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MADS manual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HR and EN version inside M6 — theory, calibration, scenarios.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1480" y="3255264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1208" y="3346704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In-app help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Help tabs and Rmd in the modules; the same theory as in M4 chapter Help.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43/45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44 · How to start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The first 30 minutes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Ad-hoc path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M1 HICP or GDP → M2 pivot → Basic or Sankey → export PNG with the source.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Policy path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Do not start from Explorer. Start from the report and Semafor. Explorer is for the question the report did not cover.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Scenario path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Semafor → M6: first an M4-recommended package, then a free what-if, then a MADS report or policy brief.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44/45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Call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See country X.
Not just a series.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Macro Mod Analytics — a suite for those who need insight, not another screen of charts. 34+1 countries. 6 languages of control. Home + M1–M6. Manuals and reports in HR and EN.</a:t>
            </a:r>
          </a:p>
        </p:txBody>
      </p:sp>
      <p:pic>
        <p:nvPicPr>
          <p:cNvPr id="7" name="Picture 6" descr="brand_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796" y="1572768"/>
            <a:ext cx="6397927" cy="4754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Connecting data. Creating insight.  ·  45/45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